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BB3535-23C7-4F05-8330-56DBE6C18757}" type="datetimeFigureOut">
              <a:rPr lang="ar-EG" smtClean="0"/>
              <a:t>30/09/1442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B4D0F-C74E-43A9-922F-E714CBF161D0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ar-EG" sz="5400" b="1" dirty="0" smtClean="0">
                <a:latin typeface="Times New Roman"/>
                <a:ea typeface="Times New Roman"/>
              </a:rPr>
              <a:t>محاضرة في</a:t>
            </a:r>
            <a:r>
              <a:rPr lang="ar-SA" sz="5400" b="1" dirty="0" smtClean="0">
                <a:latin typeface="Times New Roman"/>
                <a:ea typeface="Times New Roman"/>
              </a:rPr>
              <a:t> </a:t>
            </a:r>
            <a:r>
              <a:rPr lang="ar-SA" sz="5400" b="1" dirty="0">
                <a:latin typeface="Times New Roman"/>
                <a:ea typeface="Times New Roman"/>
              </a:rPr>
              <a:t>الأنشطة التعليمية </a:t>
            </a:r>
            <a:r>
              <a:rPr lang="ar-SA" sz="5400" b="1" dirty="0" smtClean="0">
                <a:latin typeface="Times New Roman"/>
                <a:ea typeface="Times New Roman"/>
              </a:rPr>
              <a:t>العلمية</a:t>
            </a:r>
            <a:r>
              <a:rPr lang="ar-EG" sz="5400" b="1" dirty="0" smtClean="0">
                <a:latin typeface="Times New Roman"/>
                <a:ea typeface="Times New Roman"/>
              </a:rPr>
              <a:t/>
            </a:r>
            <a:br>
              <a:rPr lang="ar-EG" sz="5400" b="1" dirty="0" smtClean="0">
                <a:latin typeface="Times New Roman"/>
                <a:ea typeface="Times New Roman"/>
              </a:rPr>
            </a:br>
            <a:r>
              <a:rPr lang="ar-EG" sz="3600" b="1" dirty="0" smtClean="0">
                <a:latin typeface="Times New Roman"/>
                <a:ea typeface="Times New Roman"/>
              </a:rPr>
              <a:t>إعداد د. عواطف حسان عبد الحميد</a:t>
            </a:r>
            <a:endParaRPr lang="en-US" sz="3600" dirty="0">
              <a:latin typeface="Times New Roman"/>
              <a:ea typeface="Times New Roman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ar-EG" dirty="0">
                <a:solidFill>
                  <a:schemeClr val="accent1"/>
                </a:solidFill>
              </a:rPr>
              <a:t> </a:t>
            </a:r>
            <a:r>
              <a:rPr lang="ar-EG" sz="2800" dirty="0" smtClean="0">
                <a:latin typeface="Times New Roman"/>
                <a:ea typeface="Times New Roman"/>
              </a:rPr>
              <a:t>تمثل </a:t>
            </a:r>
            <a:r>
              <a:rPr lang="ar-EG" sz="2800" dirty="0">
                <a:latin typeface="Times New Roman"/>
                <a:ea typeface="Times New Roman"/>
              </a:rPr>
              <a:t>الأنشطة التعليمية عنصراً هاماً من عناصر المنهج الدراسي الحديث، وهي ترتبط ارتباطاً وثيقاً بأهداف هذا المنهج ومحتواه وطرقه والوسائل التعليمية المناسبة له ، كما أنها تسهم بدرجة كبيرة في تحقيق أهداف المنهج الدراسي ونجاح العملية التعليمية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EG" sz="2800" dirty="0">
                <a:latin typeface="Times New Roman"/>
                <a:ea typeface="Times New Roman"/>
              </a:rPr>
              <a:t>وسوف يقتصر الحديث هنا علي الأنشطة التعليمية العلمية المناسبة </a:t>
            </a:r>
            <a:r>
              <a:rPr lang="ar-EG" sz="2800" dirty="0" smtClean="0">
                <a:latin typeface="Times New Roman"/>
                <a:ea typeface="Times New Roman"/>
              </a:rPr>
              <a:t>لتدريس ودراسة </a:t>
            </a:r>
            <a:r>
              <a:rPr lang="ar-EG" sz="2800" dirty="0">
                <a:latin typeface="Times New Roman"/>
                <a:ea typeface="Times New Roman"/>
              </a:rPr>
              <a:t>العلوم والتي تعتبر عنصراً هاماً من عناصر منهج العلوم في أية مرحلة تعليمية 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8536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>
                <a:ea typeface="Times New Roman"/>
                <a:cs typeface="Times New Roman"/>
              </a:rPr>
              <a:t>متطلبات الأنشطة المعملية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ar-EG" sz="2800" dirty="0" smtClean="0">
                <a:latin typeface="Times New Roman"/>
                <a:ea typeface="Times New Roman"/>
              </a:rPr>
              <a:t>   </a:t>
            </a:r>
            <a:r>
              <a:rPr lang="ar-SA" sz="2800" dirty="0" smtClean="0">
                <a:latin typeface="Times New Roman"/>
                <a:ea typeface="Times New Roman"/>
              </a:rPr>
              <a:t> </a:t>
            </a:r>
            <a:r>
              <a:rPr lang="ar-SA" sz="2800" dirty="0">
                <a:latin typeface="Times New Roman"/>
                <a:ea typeface="Times New Roman"/>
              </a:rPr>
              <a:t>يري المتخصصون أن هناك عدداً من المتطلبات الأساسية التي ينبغي توافرها للقيام بأي نشاط معملي ، وتلك المتطلبات هي :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ea typeface="Times New Roman"/>
                <a:cs typeface="Times New Roman"/>
              </a:rPr>
              <a:t>1- المكان المخصص للنشاط</a:t>
            </a:r>
            <a:r>
              <a:rPr lang="ar-EG" sz="2800" dirty="0">
                <a:ea typeface="Times New Roman"/>
                <a:cs typeface="Times New Roman"/>
              </a:rPr>
              <a:t> المعملي </a:t>
            </a:r>
            <a:r>
              <a:rPr lang="ar-EG" sz="2800" dirty="0" smtClean="0">
                <a:ea typeface="Times New Roman"/>
                <a:cs typeface="Times New Roman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EG" sz="2800" dirty="0">
                <a:ea typeface="Times New Roman"/>
                <a:cs typeface="Times New Roman"/>
              </a:rPr>
              <a:t>2- الأجهزة والأدوات والمواد </a:t>
            </a:r>
            <a:r>
              <a:rPr lang="ar-EG" sz="2800" dirty="0" smtClean="0">
                <a:ea typeface="Times New Roman"/>
                <a:cs typeface="Times New Roman"/>
              </a:rPr>
              <a:t>المعملية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EG" sz="2800" dirty="0">
                <a:ea typeface="Times New Roman"/>
                <a:cs typeface="Times New Roman"/>
              </a:rPr>
              <a:t>3- المكان المخصص للتخزين </a:t>
            </a:r>
            <a:r>
              <a:rPr lang="ar-EG" sz="2800" dirty="0" smtClean="0">
                <a:ea typeface="Times New Roman"/>
                <a:cs typeface="Times New Roman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EG" sz="2800" dirty="0">
                <a:ea typeface="Times New Roman"/>
                <a:cs typeface="Times New Roman"/>
              </a:rPr>
              <a:t>4- تجهيزات الأمان وإجراءات السلامة في معمل </a:t>
            </a:r>
            <a:r>
              <a:rPr lang="ar-EG" sz="2800">
                <a:ea typeface="Times New Roman"/>
                <a:cs typeface="Times New Roman"/>
              </a:rPr>
              <a:t>العلوم </a:t>
            </a:r>
            <a:r>
              <a:rPr lang="ar-EG" sz="2800" smtClean="0">
                <a:ea typeface="Times New Roman"/>
                <a:cs typeface="Times New Roman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0945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5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أسئلة للتقويم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س1 : أذكر تعريف </a:t>
            </a: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كلا </a:t>
            </a: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من : النشاط التعليمي العلمي - الأنشطة </a:t>
            </a: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التعليمية   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ar-EG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المعملية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س2 : وضح أهمية استخدام الأنشطة التعليمية في تدريس العلوم 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س3 : أذكر معايير اختيار الأنشطة التعليمية لتدريس العلوم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س4 : </a:t>
            </a: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أكتب </a:t>
            </a: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خطوات التخطيط للنشاط التعليمي العلمي </a:t>
            </a: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س5 </a:t>
            </a: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ما هي معوقات استخدام الأنشطة التعليمية العلمية في </a:t>
            </a:r>
            <a:r>
              <a:rPr lang="ar-EG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التدريس  ؟</a:t>
            </a: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 6 : أذكر تعريف الأنشطة المعملية العلمية ومميزاتها وعيوبها .</a:t>
            </a:r>
            <a:endParaRPr lang="ar-EG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 7 : وضح دور المعلم في الأنشطة المعملية </a:t>
            </a:r>
            <a:r>
              <a:rPr lang="ar-EG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العلمية .</a:t>
            </a:r>
            <a:endParaRPr lang="ar-EG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س8 : أكتب بالتفصيل متطلبات الأنشطة المعملية العلمية 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ar-EG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9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 </a:t>
            </a:r>
            <a:r>
              <a:rPr lang="ar-EG" sz="5400" b="1" dirty="0">
                <a:ea typeface="Times New Roman"/>
                <a:cs typeface="Times New Roman"/>
              </a:rPr>
              <a:t>مفهوم النشاط التعليمي العلمي</a:t>
            </a:r>
            <a:r>
              <a:rPr lang="ar-EG" dirty="0" smtClean="0"/>
              <a:t>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عرف ابراهيم بسيوني عميرة وفتحي الديب النشاط التعليمي العلمي بأنه </a:t>
            </a:r>
            <a:r>
              <a:rPr lang="ar-SA" sz="2800" dirty="0" smtClean="0">
                <a:latin typeface="Times New Roman"/>
                <a:ea typeface="Times New Roman"/>
              </a:rPr>
              <a:t>" </a:t>
            </a:r>
            <a:r>
              <a:rPr lang="ar-SA" sz="2800" dirty="0">
                <a:latin typeface="Times New Roman"/>
                <a:ea typeface="Times New Roman"/>
              </a:rPr>
              <a:t>نشاط يقوم به المدرس أو التلاميذ أو كلاهما ، بقصد تدريس أو دراسة العلوم ، سواء كان هذا النشاط داخل المدرسة أو خارجها ، طالما أنه يتم تحت إشراف المدرسة وبتوجيه منها "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ea typeface="Times New Roman"/>
                <a:cs typeface="Times New Roman"/>
              </a:rPr>
              <a:t>وعرفه عايش محمود زيتون بأنه " نشاط علمي تعليمي يقوم به </a:t>
            </a:r>
            <a:r>
              <a:rPr lang="ar-SA" sz="2800" dirty="0" smtClean="0">
                <a:ea typeface="Times New Roman"/>
                <a:cs typeface="Times New Roman"/>
              </a:rPr>
              <a:t>ا</a:t>
            </a:r>
            <a:r>
              <a:rPr lang="ar-EG" sz="2800" dirty="0" smtClean="0">
                <a:ea typeface="Times New Roman"/>
                <a:cs typeface="Times New Roman"/>
              </a:rPr>
              <a:t>لمعلم</a:t>
            </a:r>
            <a:r>
              <a:rPr lang="ar-SA" sz="2800" dirty="0" smtClean="0">
                <a:ea typeface="Times New Roman"/>
                <a:cs typeface="Times New Roman"/>
              </a:rPr>
              <a:t> </a:t>
            </a:r>
            <a:r>
              <a:rPr lang="ar-SA" sz="2800" dirty="0">
                <a:ea typeface="Times New Roman"/>
                <a:cs typeface="Times New Roman"/>
              </a:rPr>
              <a:t>أو </a:t>
            </a:r>
            <a:r>
              <a:rPr lang="ar-SA" sz="2800" dirty="0" smtClean="0">
                <a:ea typeface="Times New Roman"/>
                <a:cs typeface="Times New Roman"/>
              </a:rPr>
              <a:t>الم</a:t>
            </a:r>
            <a:r>
              <a:rPr lang="ar-EG" sz="2800" dirty="0" smtClean="0">
                <a:ea typeface="Times New Roman"/>
                <a:cs typeface="Times New Roman"/>
              </a:rPr>
              <a:t>تعلم</a:t>
            </a:r>
            <a:r>
              <a:rPr lang="ar-SA" sz="2800" dirty="0" smtClean="0">
                <a:ea typeface="Times New Roman"/>
                <a:cs typeface="Times New Roman"/>
              </a:rPr>
              <a:t> </a:t>
            </a:r>
            <a:r>
              <a:rPr lang="ar-SA" sz="2800" dirty="0">
                <a:ea typeface="Times New Roman"/>
                <a:cs typeface="Times New Roman"/>
              </a:rPr>
              <a:t>أو كلاهما ، بغرض </a:t>
            </a:r>
            <a:r>
              <a:rPr lang="ar-SA" sz="2800" dirty="0" smtClean="0">
                <a:ea typeface="Times New Roman"/>
                <a:cs typeface="Times New Roman"/>
              </a:rPr>
              <a:t>تعل</a:t>
            </a:r>
            <a:r>
              <a:rPr lang="ar-EG" sz="2800" dirty="0" smtClean="0">
                <a:ea typeface="Times New Roman"/>
                <a:cs typeface="Times New Roman"/>
              </a:rPr>
              <a:t>ي</a:t>
            </a:r>
            <a:r>
              <a:rPr lang="ar-SA" sz="2800" dirty="0" smtClean="0">
                <a:ea typeface="Times New Roman"/>
                <a:cs typeface="Times New Roman"/>
              </a:rPr>
              <a:t>م </a:t>
            </a:r>
            <a:r>
              <a:rPr lang="ar-SA" sz="2800" dirty="0">
                <a:ea typeface="Times New Roman"/>
                <a:cs typeface="Times New Roman"/>
              </a:rPr>
              <a:t>العلوم أو </a:t>
            </a:r>
            <a:r>
              <a:rPr lang="ar-SA" sz="2800" dirty="0" smtClean="0">
                <a:ea typeface="Times New Roman"/>
                <a:cs typeface="Times New Roman"/>
              </a:rPr>
              <a:t>تعلمها </a:t>
            </a:r>
            <a:r>
              <a:rPr lang="ar-SA" sz="2800" dirty="0">
                <a:ea typeface="Times New Roman"/>
                <a:cs typeface="Times New Roman"/>
              </a:rPr>
              <a:t>سواء كان هذا النشاط العلمي داخل المدرسة </a:t>
            </a:r>
            <a:r>
              <a:rPr lang="ar-SA" sz="2800" dirty="0" smtClean="0">
                <a:ea typeface="Times New Roman"/>
                <a:cs typeface="Times New Roman"/>
              </a:rPr>
              <a:t>أ</a:t>
            </a:r>
            <a:r>
              <a:rPr lang="ar-EG" sz="2800" dirty="0" smtClean="0">
                <a:ea typeface="Times New Roman"/>
                <a:cs typeface="Times New Roman"/>
              </a:rPr>
              <a:t>و</a:t>
            </a:r>
            <a:r>
              <a:rPr lang="ar-SA" sz="2800" dirty="0" smtClean="0">
                <a:ea typeface="Times New Roman"/>
                <a:cs typeface="Times New Roman"/>
              </a:rPr>
              <a:t> </a:t>
            </a:r>
            <a:r>
              <a:rPr lang="ar-SA" sz="2800" dirty="0">
                <a:ea typeface="Times New Roman"/>
                <a:cs typeface="Times New Roman"/>
              </a:rPr>
              <a:t>خارجها </a:t>
            </a:r>
            <a:r>
              <a:rPr lang="ar-EG" sz="2800" dirty="0" smtClean="0">
                <a:ea typeface="Times New Roman"/>
                <a:cs typeface="Times New Roman"/>
              </a:rPr>
              <a:t>، </a:t>
            </a:r>
            <a:r>
              <a:rPr lang="ar-SA" sz="2800" dirty="0" smtClean="0">
                <a:ea typeface="Times New Roman"/>
                <a:cs typeface="Times New Roman"/>
              </a:rPr>
              <a:t>طالما </a:t>
            </a:r>
            <a:r>
              <a:rPr lang="ar-SA" sz="2800" dirty="0">
                <a:ea typeface="Times New Roman"/>
                <a:cs typeface="Times New Roman"/>
              </a:rPr>
              <a:t>أنه يتم تحت إشراف المعلم وبتوجيه منه "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1407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>
                <a:ea typeface="Times New Roman"/>
                <a:cs typeface="Times New Roman"/>
              </a:rPr>
              <a:t>أهمية الأنشطة التعليمية العلمية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2800" dirty="0">
                <a:latin typeface="Times New Roman"/>
                <a:ea typeface="Times New Roman"/>
              </a:rPr>
              <a:t>اهتمت التربية الحديثة بنشاط المتعلمين وإيجابيتهم ونقل مركز الاهتمام </a:t>
            </a:r>
            <a:endParaRPr lang="en-US" sz="1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800" dirty="0" smtClean="0">
                <a:latin typeface="Times New Roman"/>
                <a:ea typeface="Times New Roman"/>
              </a:rPr>
              <a:t>   </a:t>
            </a:r>
            <a:r>
              <a:rPr lang="ar-SA" sz="2800" dirty="0" smtClean="0">
                <a:latin typeface="Times New Roman"/>
                <a:ea typeface="Times New Roman"/>
              </a:rPr>
              <a:t>من </a:t>
            </a:r>
            <a:r>
              <a:rPr lang="ar-SA" sz="2800" dirty="0">
                <a:latin typeface="Times New Roman"/>
                <a:ea typeface="Times New Roman"/>
              </a:rPr>
              <a:t>المادة الدراسية إلي المتعلم ، وأصبح </a:t>
            </a:r>
            <a:r>
              <a:rPr lang="ar-SA" sz="2800" dirty="0" smtClean="0">
                <a:latin typeface="Times New Roman"/>
                <a:ea typeface="Times New Roman"/>
              </a:rPr>
              <a:t>التعلم</a:t>
            </a:r>
            <a:r>
              <a:rPr lang="ar-EG" sz="2800" dirty="0" smtClean="0">
                <a:latin typeface="Times New Roman"/>
                <a:ea typeface="Times New Roman"/>
              </a:rPr>
              <a:t> يدور حول</a:t>
            </a:r>
            <a:r>
              <a:rPr lang="ar-EG" sz="2800" dirty="0">
                <a:latin typeface="Times New Roman"/>
                <a:ea typeface="Times New Roman"/>
              </a:rPr>
              <a:t> </a:t>
            </a:r>
            <a:r>
              <a:rPr lang="ar-EG" sz="2800" dirty="0" smtClean="0">
                <a:latin typeface="Times New Roman"/>
                <a:ea typeface="Times New Roman"/>
              </a:rPr>
              <a:t>ا</a:t>
            </a:r>
            <a:r>
              <a:rPr lang="ar-SA" sz="2800" dirty="0" smtClean="0">
                <a:latin typeface="Times New Roman"/>
                <a:ea typeface="Times New Roman"/>
              </a:rPr>
              <a:t>لتلمي</a:t>
            </a:r>
            <a:r>
              <a:rPr lang="ar-EG" sz="2800" dirty="0" smtClean="0">
                <a:latin typeface="Times New Roman"/>
                <a:ea typeface="Times New Roman"/>
              </a:rPr>
              <a:t>ذ .</a:t>
            </a:r>
          </a:p>
          <a:p>
            <a:pPr marL="0" indent="0">
              <a:buNone/>
            </a:pPr>
            <a:r>
              <a:rPr lang="ar-EG" sz="2800" dirty="0" smtClean="0">
                <a:latin typeface="Times New Roman"/>
                <a:ea typeface="Times New Roman"/>
              </a:rPr>
              <a:t>   </a:t>
            </a:r>
            <a:r>
              <a:rPr lang="ar-SA" sz="2800" dirty="0" smtClean="0">
                <a:latin typeface="Times New Roman"/>
                <a:ea typeface="Times New Roman"/>
              </a:rPr>
              <a:t>ونادي </a:t>
            </a:r>
            <a:r>
              <a:rPr lang="ar-SA" sz="2800" dirty="0">
                <a:latin typeface="Times New Roman"/>
                <a:ea typeface="Times New Roman"/>
              </a:rPr>
              <a:t>المتخصصون بضرورة الاهتمام بالتلميذ وحاجاته وقدراته وميوله </a:t>
            </a:r>
            <a:endParaRPr lang="ar-EG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800" dirty="0">
                <a:latin typeface="Times New Roman"/>
                <a:ea typeface="Times New Roman"/>
              </a:rPr>
              <a:t> </a:t>
            </a:r>
            <a:r>
              <a:rPr lang="ar-EG" sz="2800" dirty="0" smtClean="0">
                <a:latin typeface="Times New Roman"/>
                <a:ea typeface="Times New Roman"/>
              </a:rPr>
              <a:t>  </a:t>
            </a:r>
            <a:r>
              <a:rPr lang="ar-SA" sz="2800" dirty="0" smtClean="0">
                <a:latin typeface="Times New Roman"/>
                <a:ea typeface="Times New Roman"/>
              </a:rPr>
              <a:t>وذلك </a:t>
            </a:r>
            <a:r>
              <a:rPr lang="ar-SA" sz="2800" dirty="0">
                <a:latin typeface="Times New Roman"/>
                <a:ea typeface="Times New Roman"/>
              </a:rPr>
              <a:t>من خلال الأنشطة التعليمية المختلفة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0000"/>
              </a:lnSpc>
            </a:pPr>
            <a:r>
              <a:rPr lang="ar-SA" sz="2800" dirty="0" smtClean="0">
                <a:ea typeface="Times New Roman"/>
                <a:cs typeface="Times New Roman"/>
              </a:rPr>
              <a:t>ويؤكد </a:t>
            </a:r>
            <a:r>
              <a:rPr lang="ar-SA" sz="2800" dirty="0">
                <a:ea typeface="Times New Roman"/>
                <a:cs typeface="Times New Roman"/>
              </a:rPr>
              <a:t>المتخصصون علي أهمية الأنشطة التعليمية العلمية </a:t>
            </a:r>
            <a:r>
              <a:rPr lang="ar-SA" sz="2800" dirty="0" smtClean="0">
                <a:ea typeface="Times New Roman"/>
                <a:cs typeface="Times New Roman"/>
              </a:rPr>
              <a:t>ودورها</a:t>
            </a:r>
            <a:r>
              <a:rPr lang="ar-EG" sz="2800" dirty="0">
                <a:ea typeface="Times New Roman"/>
                <a:cs typeface="Times New Roman"/>
              </a:rPr>
              <a:t> </a:t>
            </a:r>
            <a:r>
              <a:rPr lang="ar-SA" sz="2800" dirty="0" smtClean="0">
                <a:ea typeface="Times New Roman"/>
                <a:cs typeface="Times New Roman"/>
              </a:rPr>
              <a:t>الفعال </a:t>
            </a:r>
            <a:r>
              <a:rPr lang="ar-SA" sz="2800" dirty="0">
                <a:ea typeface="Times New Roman"/>
                <a:cs typeface="Times New Roman"/>
              </a:rPr>
              <a:t>في تعليم العلوم وتعلمها ، إذ عن طريقها يكتسب التلاميذ المعلومات والمهارات العلمية ، ويتم تنمية التفكير العلمي والاتجاهات والميول العلمية والقيم وأوجه التقدير العلمي لديهم ، وبذلك تسهم الأنشطة التعليمية العلمية في تحقيق أهداف تدريس العلوم بمراحل التعليم المختلفة </a:t>
            </a:r>
            <a:r>
              <a:rPr lang="ar-EG" sz="2800" dirty="0" smtClean="0">
                <a:ea typeface="Times New Roman"/>
                <a:cs typeface="Times New Roman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0014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>
                <a:ea typeface="Times New Roman"/>
                <a:cs typeface="Times New Roman"/>
              </a:rPr>
              <a:t>اختيار الأنشطة التعليمية العلمية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لكي تسهم الأنشطة التعليمية العلمية في تحقيق أهداف تدريس العلوم ، </a:t>
            </a:r>
            <a:r>
              <a:rPr lang="ar-SA" sz="2800" dirty="0" smtClean="0">
                <a:latin typeface="Times New Roman"/>
                <a:ea typeface="Times New Roman"/>
              </a:rPr>
              <a:t>ينبغي </a:t>
            </a:r>
            <a:r>
              <a:rPr lang="ar-SA" sz="2800" dirty="0">
                <a:latin typeface="Times New Roman"/>
                <a:ea typeface="Times New Roman"/>
              </a:rPr>
              <a:t>عند اختيارها مراعاة ما يلي :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١- أن تكون مناسبة للأهداف التعليمية المرجو تحقيقها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٢- أن تكون مناسبة للمحتوي العلمي أو الخبرات التعليمية المراد </a:t>
            </a:r>
            <a:r>
              <a:rPr lang="ar-SA" sz="2800" dirty="0" smtClean="0">
                <a:latin typeface="Times New Roman"/>
                <a:ea typeface="Times New Roman"/>
              </a:rPr>
              <a:t>تقديمها</a:t>
            </a:r>
            <a:r>
              <a:rPr lang="ar-EG" sz="2800" dirty="0" smtClean="0">
                <a:latin typeface="Times New Roman"/>
                <a:ea typeface="Times New Roman"/>
              </a:rPr>
              <a:t> </a:t>
            </a:r>
            <a:r>
              <a:rPr lang="ar-SA" sz="2800" dirty="0" smtClean="0">
                <a:latin typeface="Times New Roman"/>
                <a:ea typeface="Times New Roman"/>
              </a:rPr>
              <a:t>للمتعلمين </a:t>
            </a:r>
            <a:r>
              <a:rPr lang="ar-SA" sz="2800" dirty="0">
                <a:latin typeface="Times New Roman"/>
                <a:ea typeface="Times New Roman"/>
              </a:rPr>
              <a:t>. 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٣- أن تكون مناسبة لمستوي نمو التلاميذ وقدراتهم وحاجاتهم وميولهم . 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٤- أن </a:t>
            </a:r>
            <a:r>
              <a:rPr lang="ar-SA" sz="2800" dirty="0" smtClean="0">
                <a:latin typeface="Times New Roman"/>
                <a:ea typeface="Times New Roman"/>
              </a:rPr>
              <a:t>ت</a:t>
            </a:r>
            <a:r>
              <a:rPr lang="ar-EG" sz="2800" dirty="0" smtClean="0">
                <a:latin typeface="Times New Roman"/>
                <a:ea typeface="Times New Roman"/>
              </a:rPr>
              <a:t>تناسب</a:t>
            </a:r>
            <a:r>
              <a:rPr lang="ar-SA" sz="2800" dirty="0" smtClean="0">
                <a:latin typeface="Times New Roman"/>
                <a:ea typeface="Times New Roman"/>
              </a:rPr>
              <a:t> </a:t>
            </a:r>
            <a:r>
              <a:rPr lang="ar-SA" sz="2800" dirty="0">
                <a:latin typeface="Times New Roman"/>
                <a:ea typeface="Times New Roman"/>
              </a:rPr>
              <a:t>مع امكانات المدرسة والبيئة لكي تكون واقعية قابلة للتنفيذ. 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 ٥- أن تكون آمنة أي يتوفر فيها شروط الأمن والسلامة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 6- أن تحقق المشاركة الفعلية والايجابية للتلاميذ في الموقف التعليمي 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 7 - أن تكون متنوعة لمراعاة الفروق الفردية بين المتعلمين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ea typeface="Times New Roman"/>
                <a:cs typeface="Times New Roman"/>
              </a:rPr>
              <a:t> 8 - ألا يستغرق تنفيذ النشاط فترة طويلة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7474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>
                <a:ea typeface="Times New Roman"/>
                <a:cs typeface="Times New Roman"/>
              </a:rPr>
              <a:t>التخطيط للأنشطة التعليمية العلمية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2800" dirty="0">
                <a:latin typeface="Times New Roman"/>
                <a:ea typeface="Times New Roman"/>
              </a:rPr>
              <a:t>لكي تكون الأنشطة العلمية ناجحة وتسهم في تحقيق أهداف تدريس العلوم ، يجب التخطيط لها . وعند التخطيط للنشاط العلمي ينبغي تحديد ما يلي :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latin typeface="Times New Roman"/>
                <a:ea typeface="Times New Roman"/>
              </a:rPr>
              <a:t>١- الأهداف التعليمية للنشاط العلمي بصورة سلوكية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latin typeface="Times New Roman"/>
                <a:ea typeface="Times New Roman"/>
              </a:rPr>
              <a:t>٢- الأدوات والمواد أو الوسائل التعليمية اللازمة للنشاط العلمي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latin typeface="Times New Roman"/>
                <a:ea typeface="Times New Roman"/>
              </a:rPr>
              <a:t>٣- خطوات النشاط العلمي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latin typeface="Times New Roman"/>
                <a:ea typeface="Times New Roman"/>
              </a:rPr>
              <a:t>٤- الفترة الزمنية اللازمة للنشاط العلمي 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ea typeface="Times New Roman"/>
                <a:cs typeface="Times New Roman"/>
              </a:rPr>
              <a:t>٥- المكان المناسب للنشاط العلمي </a:t>
            </a:r>
            <a:r>
              <a:rPr lang="ar-SA" sz="2800" dirty="0" smtClean="0">
                <a:ea typeface="Times New Roman"/>
                <a:cs typeface="Times New Roman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SA" sz="2800" dirty="0">
                <a:ea typeface="Times New Roman"/>
                <a:cs typeface="Times New Roman"/>
              </a:rPr>
              <a:t>٦- وسائل التقويم المناسبة للنشاط العلمي لتحديد مدي تحقيق أهدافه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4654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>
                <a:ea typeface="Times New Roman"/>
                <a:cs typeface="Times New Roman"/>
              </a:rPr>
              <a:t>عوائق تنفيذ الأنشطة التعليمية العلمية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ar-EG" sz="2800" dirty="0" smtClean="0">
                <a:latin typeface="Times New Roman"/>
                <a:ea typeface="Times New Roman"/>
              </a:rPr>
              <a:t>   </a:t>
            </a:r>
            <a:r>
              <a:rPr lang="ar-SA" sz="2800" dirty="0" smtClean="0">
                <a:latin typeface="Times New Roman"/>
                <a:ea typeface="Times New Roman"/>
              </a:rPr>
              <a:t>فيما </a:t>
            </a:r>
            <a:r>
              <a:rPr lang="ar-SA" sz="2800" dirty="0">
                <a:latin typeface="Times New Roman"/>
                <a:ea typeface="Times New Roman"/>
              </a:rPr>
              <a:t>يلي بعض الصعوبات التي تعوق تنفيذ الأنشطة التعليمية العلمية  :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١- عدم الوعي بقيمة الأنشطة </a:t>
            </a:r>
            <a:r>
              <a:rPr lang="ar-EG" sz="2800" dirty="0" smtClean="0">
                <a:latin typeface="Times New Roman"/>
                <a:ea typeface="Times New Roman"/>
              </a:rPr>
              <a:t>التعليمية </a:t>
            </a:r>
            <a:r>
              <a:rPr lang="ar-SA" sz="2800" dirty="0" smtClean="0">
                <a:latin typeface="Times New Roman"/>
                <a:ea typeface="Times New Roman"/>
              </a:rPr>
              <a:t>العلمية </a:t>
            </a:r>
            <a:r>
              <a:rPr lang="ar-SA" sz="2800" dirty="0">
                <a:latin typeface="Times New Roman"/>
                <a:ea typeface="Times New Roman"/>
              </a:rPr>
              <a:t>وأهميتها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٢- عدم توفر الامكانيات المادية اللازمة </a:t>
            </a:r>
            <a:r>
              <a:rPr lang="ar-EG" sz="2800" dirty="0" smtClean="0">
                <a:latin typeface="Times New Roman"/>
                <a:ea typeface="Times New Roman"/>
              </a:rPr>
              <a:t>لتنفيذ</a:t>
            </a:r>
            <a:r>
              <a:rPr lang="ar-SA" sz="2800" dirty="0" smtClean="0">
                <a:latin typeface="Times New Roman"/>
                <a:ea typeface="Times New Roman"/>
              </a:rPr>
              <a:t> </a:t>
            </a:r>
            <a:r>
              <a:rPr lang="ar-SA" sz="2800" dirty="0">
                <a:latin typeface="Times New Roman"/>
                <a:ea typeface="Times New Roman"/>
              </a:rPr>
              <a:t>الأنشطة </a:t>
            </a:r>
            <a:r>
              <a:rPr lang="ar-EG" sz="2800" dirty="0" smtClean="0">
                <a:latin typeface="Times New Roman"/>
                <a:ea typeface="Times New Roman"/>
              </a:rPr>
              <a:t>التعليمية </a:t>
            </a:r>
            <a:r>
              <a:rPr lang="ar-SA" sz="2800" dirty="0" smtClean="0">
                <a:latin typeface="Times New Roman"/>
                <a:ea typeface="Times New Roman"/>
              </a:rPr>
              <a:t>العلمية </a:t>
            </a:r>
            <a:r>
              <a:rPr lang="ar-SA" sz="2800" dirty="0">
                <a:latin typeface="Times New Roman"/>
                <a:ea typeface="Times New Roman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3- عدم توفر الوقت والمكان المناسبين لتنفيذ الأنشطة </a:t>
            </a:r>
            <a:r>
              <a:rPr lang="ar-EG" sz="2800" dirty="0" smtClean="0">
                <a:latin typeface="Times New Roman"/>
                <a:ea typeface="Times New Roman"/>
              </a:rPr>
              <a:t>التعليمية </a:t>
            </a:r>
            <a:r>
              <a:rPr lang="ar-SA" sz="2800" dirty="0" smtClean="0">
                <a:latin typeface="Times New Roman"/>
                <a:ea typeface="Times New Roman"/>
              </a:rPr>
              <a:t>العلمية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٤- عدم قدرة بعض المعلمين علي التخطيط للأنشطة وتنفيذها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٥- عدم العناية في تقويم تعلم التلاميذ بنشاطهم العلمي .</a:t>
            </a:r>
            <a:endParaRPr lang="en-US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٦- عدم تعاون إدارة المدرسة مع المعلمين والتلاميذ لإبراز </a:t>
            </a:r>
            <a:r>
              <a:rPr lang="ar-SA" sz="2800" dirty="0" smtClean="0">
                <a:latin typeface="Times New Roman"/>
                <a:ea typeface="Times New Roman"/>
              </a:rPr>
              <a:t>دور</a:t>
            </a:r>
            <a:r>
              <a:rPr lang="ar-EG" sz="2800" dirty="0" smtClean="0">
                <a:latin typeface="Times New Roman"/>
                <a:ea typeface="Times New Roman"/>
              </a:rPr>
              <a:t> </a:t>
            </a:r>
            <a:r>
              <a:rPr lang="ar-SA" sz="2800" dirty="0" smtClean="0">
                <a:latin typeface="Times New Roman"/>
                <a:ea typeface="Times New Roman"/>
              </a:rPr>
              <a:t>الأنشطة </a:t>
            </a:r>
            <a:r>
              <a:rPr lang="ar-EG" sz="2800" dirty="0" smtClean="0">
                <a:latin typeface="Times New Roman"/>
                <a:ea typeface="Times New Roman"/>
              </a:rPr>
              <a:t>التعليمية</a:t>
            </a:r>
            <a:r>
              <a:rPr lang="ar-SA" sz="2800" dirty="0" smtClean="0">
                <a:latin typeface="Times New Roman"/>
                <a:ea typeface="Times New Roman"/>
              </a:rPr>
              <a:t>          </a:t>
            </a:r>
            <a:r>
              <a:rPr lang="ar-EG" sz="2800" dirty="0" smtClean="0">
                <a:latin typeface="Times New Roman"/>
                <a:ea typeface="Times New Roman"/>
              </a:rPr>
              <a:t>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ar-EG" sz="2800" i="1" dirty="0" smtClean="0">
                <a:latin typeface="Times New Roman"/>
                <a:ea typeface="Times New Roman"/>
              </a:rPr>
              <a:t>        </a:t>
            </a:r>
            <a:r>
              <a:rPr lang="ar-SA" sz="2800" i="1" dirty="0" smtClean="0">
                <a:latin typeface="Times New Roman"/>
                <a:ea typeface="Times New Roman"/>
              </a:rPr>
              <a:t>العلمية </a:t>
            </a:r>
            <a:r>
              <a:rPr lang="ar-SA" sz="2800" i="1" dirty="0">
                <a:latin typeface="Times New Roman"/>
                <a:ea typeface="Times New Roman"/>
              </a:rPr>
              <a:t>في تحقيق أهداف تدريس العلوم .</a:t>
            </a:r>
            <a:endParaRPr lang="en-US" sz="1600" i="1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٧- عدم تعاون أولياء الأمور ومعارضتهم لممارسة أبنائهم للأنشطة </a:t>
            </a:r>
            <a:r>
              <a:rPr lang="ar-EG" sz="2800" dirty="0" smtClean="0">
                <a:latin typeface="Times New Roman"/>
                <a:ea typeface="Times New Roman"/>
              </a:rPr>
              <a:t>التعليمية 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ar-EG" sz="2800" dirty="0" smtClean="0">
                <a:latin typeface="Times New Roman"/>
                <a:ea typeface="Times New Roman"/>
              </a:rPr>
              <a:t>       </a:t>
            </a:r>
            <a:r>
              <a:rPr lang="ar-SA" sz="2800" dirty="0" smtClean="0">
                <a:latin typeface="Times New Roman"/>
                <a:ea typeface="Times New Roman"/>
              </a:rPr>
              <a:t>العلمية</a:t>
            </a:r>
            <a:r>
              <a:rPr lang="ar-EG" sz="2800" dirty="0" smtClean="0">
                <a:latin typeface="Times New Roman"/>
                <a:ea typeface="Times New Roman"/>
              </a:rPr>
              <a:t> .</a:t>
            </a:r>
            <a:endParaRPr lang="en-US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822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ar-SA" sz="5400" b="1" dirty="0">
                <a:ea typeface="Times New Roman"/>
                <a:cs typeface="Times New Roman"/>
              </a:rPr>
              <a:t>أنواع الأنشطة التعليمية العلمية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z="2000" dirty="0" smtClean="0">
                <a:latin typeface="Times New Roman"/>
                <a:ea typeface="Times New Roman"/>
              </a:rPr>
              <a:t>    </a:t>
            </a:r>
            <a:r>
              <a:rPr lang="ar-SA" sz="2000" dirty="0" smtClean="0">
                <a:latin typeface="Times New Roman"/>
                <a:ea typeface="Times New Roman"/>
              </a:rPr>
              <a:t> </a:t>
            </a:r>
            <a:r>
              <a:rPr lang="ar-SA" sz="2000" dirty="0">
                <a:latin typeface="Times New Roman"/>
                <a:ea typeface="Times New Roman"/>
              </a:rPr>
              <a:t>حدد ابراهيم بسيوني عميرة وفتحي الديب أنواع الأنشطة التعليمية التي يمكن استخدامها في تعليم وتعلم العلوم </a:t>
            </a:r>
            <a:r>
              <a:rPr lang="ar-SA" sz="2000" dirty="0" smtClean="0">
                <a:latin typeface="Times New Roman"/>
                <a:ea typeface="Times New Roman"/>
              </a:rPr>
              <a:t>وهي </a:t>
            </a:r>
            <a:r>
              <a:rPr lang="ar-SA" sz="2000" dirty="0">
                <a:latin typeface="Times New Roman"/>
                <a:ea typeface="Times New Roman"/>
              </a:rPr>
              <a:t>: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SA" sz="2000" dirty="0">
                <a:latin typeface="Times New Roman"/>
                <a:ea typeface="Times New Roman"/>
              </a:rPr>
              <a:t>١- العرض الشفهي للمحتوي العلمي عن طريق الشرح الشفهي أو المناقشة </a:t>
            </a:r>
            <a:r>
              <a:rPr lang="ar-EG" sz="2000" dirty="0" smtClean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SA" sz="2000" dirty="0">
                <a:latin typeface="Times New Roman"/>
                <a:ea typeface="Times New Roman"/>
              </a:rPr>
              <a:t>٢- القراءة سواء من الكتاب المدرسي أو الكتب المتخصصة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SA" sz="2000" dirty="0">
                <a:latin typeface="Times New Roman"/>
                <a:ea typeface="Times New Roman"/>
              </a:rPr>
              <a:t>٣- العروض العملية أو التوضيحية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SA" sz="2000" dirty="0">
                <a:latin typeface="Times New Roman"/>
                <a:ea typeface="Times New Roman"/>
              </a:rPr>
              <a:t>٤- الأنشطة المعملية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SA" sz="2000" dirty="0">
                <a:latin typeface="Times New Roman"/>
                <a:ea typeface="Times New Roman"/>
              </a:rPr>
              <a:t>٥- الرحلات العلمية التعليمية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SA" sz="2000" dirty="0">
                <a:latin typeface="Times New Roman"/>
                <a:ea typeface="Times New Roman"/>
              </a:rPr>
              <a:t>٦- المشروعات وجمعيات ونوادي العلوم والمعارض العلمية </a:t>
            </a:r>
            <a:r>
              <a:rPr lang="ar-SA" sz="2000" dirty="0" smtClean="0">
                <a:latin typeface="Times New Roman"/>
                <a:ea typeface="Times New Roman"/>
              </a:rPr>
              <a:t>.</a:t>
            </a:r>
            <a:endParaRPr lang="ar-EG" sz="20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000" dirty="0" smtClean="0">
                <a:latin typeface="Times New Roman"/>
                <a:ea typeface="Times New Roman"/>
              </a:rPr>
              <a:t>    ويمكن </a:t>
            </a:r>
            <a:r>
              <a:rPr lang="ar-EG" sz="2000" dirty="0">
                <a:latin typeface="Times New Roman"/>
                <a:ea typeface="Times New Roman"/>
              </a:rPr>
              <a:t>تقسيم الأنشطة العلمية إلي نوعين هما :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EG" sz="2000" b="1" dirty="0">
                <a:latin typeface="Times New Roman"/>
                <a:ea typeface="Times New Roman"/>
              </a:rPr>
              <a:t>أ - أنشطة علمية صفية </a:t>
            </a:r>
            <a:r>
              <a:rPr lang="ar-EG" sz="2000" dirty="0">
                <a:latin typeface="Times New Roman"/>
                <a:ea typeface="Times New Roman"/>
              </a:rPr>
              <a:t>: وهي الأنشطة العلمية التي يتم تنفيذها داخل غرفة </a:t>
            </a:r>
            <a:r>
              <a:rPr lang="ar-EG" sz="2000" dirty="0" smtClean="0">
                <a:latin typeface="Times New Roman"/>
                <a:ea typeface="Times New Roman"/>
              </a:rPr>
              <a:t>الصف </a:t>
            </a:r>
            <a:r>
              <a:rPr lang="ar-EG" sz="2000" dirty="0">
                <a:latin typeface="Times New Roman"/>
                <a:ea typeface="Times New Roman"/>
              </a:rPr>
              <a:t>أو المعمل ، مثل </a:t>
            </a:r>
            <a:r>
              <a:rPr lang="ar-EG" sz="2000" dirty="0" smtClean="0">
                <a:latin typeface="Times New Roman"/>
                <a:ea typeface="Times New Roman"/>
              </a:rPr>
              <a:t>: العروض </a:t>
            </a:r>
            <a:r>
              <a:rPr lang="ar-EG" sz="2000" dirty="0">
                <a:latin typeface="Times New Roman"/>
                <a:ea typeface="Times New Roman"/>
              </a:rPr>
              <a:t>التوضيحية والقراءة العلمية </a:t>
            </a:r>
            <a:r>
              <a:rPr lang="ar-EG" sz="2000" dirty="0" smtClean="0">
                <a:latin typeface="Times New Roman"/>
                <a:ea typeface="Times New Roman"/>
              </a:rPr>
              <a:t>داخل الفصل </a:t>
            </a:r>
            <a:r>
              <a:rPr lang="ar-EG" sz="2000" dirty="0">
                <a:latin typeface="Times New Roman"/>
                <a:ea typeface="Times New Roman"/>
              </a:rPr>
              <a:t>و الأنشطة المعملية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EG" sz="2000" b="1" dirty="0">
                <a:latin typeface="Times New Roman"/>
                <a:ea typeface="Times New Roman"/>
              </a:rPr>
              <a:t>ب - أنشطة علمية </a:t>
            </a:r>
            <a:r>
              <a:rPr lang="ar-EG" sz="2000" b="1" dirty="0" smtClean="0">
                <a:latin typeface="Times New Roman"/>
                <a:ea typeface="Times New Roman"/>
              </a:rPr>
              <a:t>لا صفية </a:t>
            </a:r>
            <a:r>
              <a:rPr lang="ar-EG" sz="2000" dirty="0">
                <a:latin typeface="Times New Roman"/>
                <a:ea typeface="Times New Roman"/>
              </a:rPr>
              <a:t>: وهي الأنشطة العلمية التي يتم تنفيذها </a:t>
            </a:r>
            <a:r>
              <a:rPr lang="ar-EG" sz="2000" dirty="0" smtClean="0">
                <a:latin typeface="Times New Roman"/>
                <a:ea typeface="Times New Roman"/>
              </a:rPr>
              <a:t>خارج غرفة </a:t>
            </a:r>
            <a:r>
              <a:rPr lang="ar-EG" sz="2000" dirty="0">
                <a:latin typeface="Times New Roman"/>
                <a:ea typeface="Times New Roman"/>
              </a:rPr>
              <a:t>الصف </a:t>
            </a:r>
            <a:r>
              <a:rPr lang="ar-EG" sz="2000" dirty="0" smtClean="0">
                <a:latin typeface="Times New Roman"/>
                <a:ea typeface="Times New Roman"/>
              </a:rPr>
              <a:t>والمعمل </a:t>
            </a:r>
            <a:r>
              <a:rPr lang="ar-EG" sz="2000" dirty="0">
                <a:latin typeface="Times New Roman"/>
                <a:ea typeface="Times New Roman"/>
              </a:rPr>
              <a:t>، مثل : </a:t>
            </a:r>
            <a:r>
              <a:rPr lang="ar-EG" sz="2000" dirty="0" smtClean="0">
                <a:latin typeface="Times New Roman"/>
                <a:ea typeface="Times New Roman"/>
              </a:rPr>
              <a:t>أنشطة </a:t>
            </a:r>
            <a:r>
              <a:rPr lang="ar-EG" sz="2000" dirty="0">
                <a:latin typeface="Times New Roman"/>
                <a:ea typeface="Times New Roman"/>
              </a:rPr>
              <a:t>جمعيات </a:t>
            </a:r>
            <a:r>
              <a:rPr lang="ar-EG" sz="2000" dirty="0" smtClean="0">
                <a:latin typeface="Times New Roman"/>
                <a:ea typeface="Times New Roman"/>
              </a:rPr>
              <a:t>العلوم والقراءة </a:t>
            </a:r>
            <a:r>
              <a:rPr lang="ar-EG" sz="2000" dirty="0">
                <a:latin typeface="Times New Roman"/>
                <a:ea typeface="Times New Roman"/>
              </a:rPr>
              <a:t>في المكتبة والمشروعات والرحلات التعليمية العلمية </a:t>
            </a:r>
            <a:r>
              <a:rPr lang="ar-EG" sz="2000" dirty="0" smtClean="0">
                <a:latin typeface="Times New Roman"/>
                <a:ea typeface="Times New Roman"/>
              </a:rPr>
              <a:t>.</a:t>
            </a:r>
          </a:p>
          <a:p>
            <a:pPr marL="0" indent="0">
              <a:lnSpc>
                <a:spcPct val="115000"/>
              </a:lnSpc>
              <a:buNone/>
            </a:pPr>
            <a:endParaRPr lang="en-US" sz="1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562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5400" b="1" dirty="0" smtClean="0">
                <a:ea typeface="Times New Roman"/>
                <a:cs typeface="Times New Roman"/>
              </a:rPr>
              <a:t>أولا: الأنشطة </a:t>
            </a:r>
            <a:r>
              <a:rPr lang="ar-EG" sz="5400" b="1" dirty="0">
                <a:ea typeface="Times New Roman"/>
                <a:cs typeface="Times New Roman"/>
              </a:rPr>
              <a:t>المعملية العلمية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1900" dirty="0">
                <a:latin typeface="Times New Roman"/>
                <a:ea typeface="Times New Roman"/>
              </a:rPr>
              <a:t> </a:t>
            </a:r>
            <a:r>
              <a:rPr lang="ar-EG" sz="2000" dirty="0">
                <a:latin typeface="Times New Roman"/>
                <a:ea typeface="Times New Roman"/>
              </a:rPr>
              <a:t>الأنشطة المعملية العلمية هي مجموعة أنشطة علمية يقوم التلاميذ بتنفيذها داخل المعمل تحت إشراف المعلم وبتوجيه منه ، ويتم فيها تناول مواد وأدوات وأجهزة علمية ، كما يتم فيها ممارسة عمليات علمية ، لتحقيق أهداف تعليمية محددة </a:t>
            </a:r>
            <a:r>
              <a:rPr lang="ar-EG" sz="2000" dirty="0" smtClean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EG" sz="2000" dirty="0" smtClean="0">
                <a:latin typeface="Times New Roman"/>
                <a:ea typeface="Times New Roman"/>
              </a:rPr>
              <a:t>ويمكن </a:t>
            </a:r>
            <a:r>
              <a:rPr lang="ar-EG" sz="2000" dirty="0">
                <a:latin typeface="Times New Roman"/>
                <a:ea typeface="Times New Roman"/>
              </a:rPr>
              <a:t>تقسيم الأنشطة المعملية العلمية إلي ثلاثة أنواع ، هي :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000" b="1" dirty="0" smtClean="0">
                <a:ea typeface="Times New Roman"/>
                <a:cs typeface="Times New Roman"/>
              </a:rPr>
              <a:t>   أ </a:t>
            </a:r>
            <a:r>
              <a:rPr lang="ar-EG" sz="2000" b="1" dirty="0">
                <a:ea typeface="Times New Roman"/>
                <a:cs typeface="Times New Roman"/>
              </a:rPr>
              <a:t>) أنشطة معملية استكشافية</a:t>
            </a:r>
            <a:r>
              <a:rPr lang="ar-EG" sz="2000" dirty="0">
                <a:ea typeface="Times New Roman"/>
                <a:cs typeface="Times New Roman"/>
              </a:rPr>
              <a:t> ، وهي تقوم علي أساس التجريب ، </a:t>
            </a:r>
            <a:endParaRPr lang="ar-EG" sz="200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ar-EG" sz="2000" dirty="0">
                <a:ea typeface="Times New Roman"/>
                <a:cs typeface="Times New Roman"/>
              </a:rPr>
              <a:t> </a:t>
            </a:r>
            <a:r>
              <a:rPr lang="ar-EG" sz="2000" dirty="0" smtClean="0">
                <a:ea typeface="Times New Roman"/>
                <a:cs typeface="Times New Roman"/>
              </a:rPr>
              <a:t>      ووظيفتها اكتشاف </a:t>
            </a:r>
            <a:r>
              <a:rPr lang="ar-EG" sz="2000" dirty="0">
                <a:ea typeface="Times New Roman"/>
                <a:cs typeface="Times New Roman"/>
              </a:rPr>
              <a:t>حقائق وعلاقات علمية جديدة غير معروفة </a:t>
            </a:r>
            <a:r>
              <a:rPr lang="ar-EG" sz="2000" dirty="0" smtClean="0">
                <a:ea typeface="Times New Roman"/>
                <a:cs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ar-EG" sz="2000" b="1" dirty="0">
                <a:latin typeface="Times New Roman"/>
                <a:ea typeface="Times New Roman"/>
              </a:rPr>
              <a:t>ب ) أنشطة معملية تدريبية ، </a:t>
            </a:r>
            <a:r>
              <a:rPr lang="ar-EG" sz="2000" dirty="0">
                <a:latin typeface="Times New Roman"/>
                <a:ea typeface="Times New Roman"/>
              </a:rPr>
              <a:t>ووظيفتها التدريب علي استخدام المواد  </a:t>
            </a:r>
            <a:r>
              <a:rPr lang="ar-EG" sz="2000" dirty="0" smtClean="0">
                <a:latin typeface="Times New Roman"/>
                <a:ea typeface="Times New Roman"/>
              </a:rPr>
              <a:t>والأدوات </a:t>
            </a:r>
            <a:r>
              <a:rPr lang="ar-EG" sz="2000" dirty="0">
                <a:latin typeface="Times New Roman"/>
                <a:ea typeface="Times New Roman"/>
              </a:rPr>
              <a:t>والأجهزة العلمية ، والتدريب علي الملاحظة والقياس  </a:t>
            </a:r>
            <a:r>
              <a:rPr lang="ar-EG" sz="2000" dirty="0" smtClean="0">
                <a:latin typeface="Times New Roman"/>
                <a:ea typeface="Times New Roman"/>
              </a:rPr>
              <a:t>والتصنيف </a:t>
            </a:r>
            <a:r>
              <a:rPr lang="ar-EG" sz="2000" dirty="0">
                <a:latin typeface="Times New Roman"/>
                <a:ea typeface="Times New Roman"/>
              </a:rPr>
              <a:t>والاستنتاج وتفسير البيانات غيرها من العمليات العلمية </a:t>
            </a:r>
            <a:r>
              <a:rPr lang="ar-EG" sz="2000" dirty="0" smtClean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EG" sz="2000" dirty="0">
                <a:ea typeface="Times New Roman"/>
                <a:cs typeface="Times New Roman"/>
              </a:rPr>
              <a:t>ج ) </a:t>
            </a:r>
            <a:r>
              <a:rPr lang="ar-EG" sz="2000" b="1" dirty="0">
                <a:ea typeface="Times New Roman"/>
                <a:cs typeface="Times New Roman"/>
              </a:rPr>
              <a:t>أنشطة معملية توضيحية</a:t>
            </a:r>
            <a:r>
              <a:rPr lang="ar-EG" sz="2000" dirty="0">
                <a:ea typeface="Times New Roman"/>
                <a:cs typeface="Times New Roman"/>
              </a:rPr>
              <a:t> ، ووظيفتها توضيح حقائق وقوانين معينة </a:t>
            </a:r>
            <a:r>
              <a:rPr lang="ar-EG" sz="2000" dirty="0" smtClean="0">
                <a:ea typeface="Times New Roman"/>
                <a:cs typeface="Times New Roman"/>
              </a:rPr>
              <a:t>أو </a:t>
            </a:r>
            <a:r>
              <a:rPr lang="ar-EG" sz="2000" dirty="0">
                <a:ea typeface="Times New Roman"/>
                <a:cs typeface="Times New Roman"/>
              </a:rPr>
              <a:t>التحقق من صحتها أو التوصل إلي نتائج أو علاقات معروفة من قبل </a:t>
            </a:r>
            <a:r>
              <a:rPr lang="ar-EG" sz="2000" dirty="0" smtClean="0">
                <a:ea typeface="Times New Roman"/>
                <a:cs typeface="Times New Roman"/>
              </a:rPr>
              <a:t>.</a:t>
            </a:r>
          </a:p>
          <a:p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238927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pPr algn="ctr"/>
            <a:r>
              <a:rPr lang="ar-EG" sz="5400" b="1" dirty="0">
                <a:ea typeface="Times New Roman"/>
                <a:cs typeface="Times New Roman"/>
              </a:rPr>
              <a:t>دور المعلم في الأنشطة المعملية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EG" sz="1800" b="1" dirty="0">
                <a:latin typeface="Times New Roman"/>
                <a:ea typeface="Times New Roman"/>
              </a:rPr>
              <a:t> </a:t>
            </a:r>
            <a:r>
              <a:rPr lang="ar-EG" sz="2200" b="1" dirty="0" smtClean="0">
                <a:latin typeface="Times New Roman"/>
                <a:ea typeface="Times New Roman"/>
              </a:rPr>
              <a:t>   </a:t>
            </a:r>
            <a:r>
              <a:rPr lang="ar-EG" sz="2200" dirty="0">
                <a:latin typeface="Times New Roman"/>
                <a:ea typeface="Times New Roman"/>
              </a:rPr>
              <a:t>لكي تحقق الأنشطة المعملية أهدافها ينبغي أن يقوم معلم العلوم بما يلي :</a:t>
            </a:r>
            <a:endParaRPr lang="en-US" sz="2200" dirty="0">
              <a:latin typeface="Times New Roman"/>
              <a:ea typeface="Times New Roman"/>
            </a:endParaRPr>
          </a:p>
          <a:p>
            <a:r>
              <a:rPr lang="ar-EG" sz="2200" dirty="0">
                <a:latin typeface="Times New Roman"/>
                <a:ea typeface="Times New Roman"/>
              </a:rPr>
              <a:t>1- وضع خطة لتنفيذ الأنشطة العلمية المعملية في ضوء الإمكانيات المادية </a:t>
            </a:r>
            <a:r>
              <a:rPr lang="ar-EG" sz="2200" dirty="0" smtClean="0">
                <a:latin typeface="Times New Roman"/>
                <a:ea typeface="Times New Roman"/>
              </a:rPr>
              <a:t>المتوافرة </a:t>
            </a:r>
            <a:r>
              <a:rPr lang="ar-EG" sz="2200" dirty="0">
                <a:latin typeface="Times New Roman"/>
                <a:ea typeface="Times New Roman"/>
              </a:rPr>
              <a:t>، فالتخطيط الجيد </a:t>
            </a:r>
            <a:r>
              <a:rPr lang="ar-EG" sz="2200" dirty="0" smtClean="0"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r>
              <a:rPr lang="ar-EG" sz="2200" dirty="0" smtClean="0">
                <a:latin typeface="Times New Roman"/>
                <a:ea typeface="Times New Roman"/>
              </a:rPr>
              <a:t>         لتلك </a:t>
            </a:r>
            <a:r>
              <a:rPr lang="ar-EG" sz="2200" dirty="0">
                <a:latin typeface="Times New Roman"/>
                <a:ea typeface="Times New Roman"/>
              </a:rPr>
              <a:t>الأنشطة </a:t>
            </a:r>
            <a:r>
              <a:rPr lang="ar-EG" sz="2200" dirty="0" smtClean="0">
                <a:latin typeface="Times New Roman"/>
                <a:ea typeface="Times New Roman"/>
              </a:rPr>
              <a:t>يؤدي </a:t>
            </a:r>
            <a:r>
              <a:rPr lang="ar-EG" sz="2200" dirty="0">
                <a:latin typeface="Times New Roman"/>
                <a:ea typeface="Times New Roman"/>
              </a:rPr>
              <a:t>إلي تحقيق التوازن </a:t>
            </a:r>
            <a:r>
              <a:rPr lang="ar-EG" sz="2200" dirty="0" smtClean="0">
                <a:latin typeface="Times New Roman"/>
                <a:ea typeface="Times New Roman"/>
              </a:rPr>
              <a:t>بينه وتنفيذها </a:t>
            </a:r>
            <a:r>
              <a:rPr lang="ar-EG" sz="2200" dirty="0">
                <a:latin typeface="Times New Roman"/>
                <a:ea typeface="Times New Roman"/>
              </a:rPr>
              <a:t>بالكيفية التي تضمن تحقيق أهدافها .</a:t>
            </a:r>
            <a:endParaRPr lang="en-US" sz="2200" dirty="0">
              <a:latin typeface="Times New Roman"/>
              <a:ea typeface="Times New Roman"/>
            </a:endParaRPr>
          </a:p>
          <a:p>
            <a:r>
              <a:rPr lang="ar-EG" sz="2200" dirty="0">
                <a:latin typeface="Times New Roman"/>
                <a:ea typeface="Times New Roman"/>
              </a:rPr>
              <a:t>2- اختيار الوقت المناسب لتنفيذ النشاط العملي لكي يعمل علي </a:t>
            </a:r>
            <a:r>
              <a:rPr lang="ar-EG" sz="2200" dirty="0" smtClean="0">
                <a:latin typeface="Times New Roman"/>
                <a:ea typeface="Times New Roman"/>
              </a:rPr>
              <a:t>إثارة اهتمام التلاميذ ودافعيتهم للتعلم  </a:t>
            </a:r>
          </a:p>
          <a:p>
            <a:pPr marL="0" indent="0">
              <a:buNone/>
            </a:pPr>
            <a:r>
              <a:rPr lang="ar-EG" sz="2200" dirty="0" smtClean="0">
                <a:latin typeface="Times New Roman"/>
                <a:ea typeface="Times New Roman"/>
              </a:rPr>
              <a:t>        ويسير ضمن خطة الدرس بطريقة طبيعية .</a:t>
            </a:r>
            <a:endParaRPr lang="en-US" sz="2200" dirty="0" smtClean="0">
              <a:latin typeface="Times New Roman"/>
              <a:ea typeface="Times New Roman"/>
            </a:endParaRPr>
          </a:p>
          <a:p>
            <a:r>
              <a:rPr lang="ar-EG" sz="2200" dirty="0" smtClean="0">
                <a:latin typeface="Times New Roman"/>
                <a:ea typeface="Times New Roman"/>
              </a:rPr>
              <a:t>3- </a:t>
            </a:r>
            <a:r>
              <a:rPr lang="ar-EG" sz="2200" dirty="0">
                <a:latin typeface="Times New Roman"/>
                <a:ea typeface="Times New Roman"/>
              </a:rPr>
              <a:t>التأكد من سلامة النتائج التي سيتم توصل التلاميذ إليها في نهاية </a:t>
            </a:r>
            <a:r>
              <a:rPr lang="ar-EG" sz="2200" dirty="0" smtClean="0">
                <a:latin typeface="Times New Roman"/>
                <a:ea typeface="Times New Roman"/>
              </a:rPr>
              <a:t>النشاط العملي </a:t>
            </a:r>
            <a:r>
              <a:rPr lang="ar-EG" sz="2200" dirty="0">
                <a:latin typeface="Times New Roman"/>
                <a:ea typeface="Times New Roman"/>
              </a:rPr>
              <a:t>، وذلك حتي يضمن </a:t>
            </a:r>
            <a:r>
              <a:rPr lang="ar-EG" sz="2200" dirty="0" smtClean="0"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r>
              <a:rPr lang="ar-EG" sz="2200" dirty="0" smtClean="0">
                <a:latin typeface="Times New Roman"/>
                <a:ea typeface="Times New Roman"/>
              </a:rPr>
              <a:t>        تحقيق أهداف </a:t>
            </a:r>
            <a:r>
              <a:rPr lang="ar-EG" sz="2200" dirty="0">
                <a:latin typeface="Times New Roman"/>
                <a:ea typeface="Times New Roman"/>
              </a:rPr>
              <a:t>النشاط وحتي لا يفاجأ المعلم </a:t>
            </a:r>
            <a:r>
              <a:rPr lang="ar-EG" sz="2200" dirty="0" smtClean="0">
                <a:latin typeface="Times New Roman"/>
                <a:ea typeface="Times New Roman"/>
              </a:rPr>
              <a:t>أثناء </a:t>
            </a:r>
            <a:r>
              <a:rPr lang="ar-EG" sz="2200" dirty="0">
                <a:latin typeface="Times New Roman"/>
                <a:ea typeface="Times New Roman"/>
              </a:rPr>
              <a:t>الحصة بنتائج غير مرغوبة ، وقد يسبب ذلك عدم </a:t>
            </a:r>
            <a:endParaRPr lang="ar-EG" sz="22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200" dirty="0">
                <a:latin typeface="Times New Roman"/>
                <a:ea typeface="Times New Roman"/>
              </a:rPr>
              <a:t> </a:t>
            </a:r>
            <a:r>
              <a:rPr lang="ar-EG" sz="2200" dirty="0" smtClean="0">
                <a:latin typeface="Times New Roman"/>
                <a:ea typeface="Times New Roman"/>
              </a:rPr>
              <a:t>      ثقة التلاميذ في خطوات </a:t>
            </a:r>
            <a:r>
              <a:rPr lang="ar-EG" sz="2200" dirty="0">
                <a:latin typeface="Times New Roman"/>
                <a:ea typeface="Times New Roman"/>
              </a:rPr>
              <a:t>النشاط العملي .</a:t>
            </a:r>
            <a:endParaRPr lang="en-US" sz="2200" dirty="0">
              <a:latin typeface="Times New Roman"/>
              <a:ea typeface="Times New Roman"/>
            </a:endParaRPr>
          </a:p>
          <a:p>
            <a:r>
              <a:rPr lang="ar-EG" sz="2200" dirty="0">
                <a:latin typeface="Times New Roman"/>
                <a:ea typeface="Times New Roman"/>
              </a:rPr>
              <a:t>4- الحركة داخل المعمل وملاحظة عمل تلاميذه ، إذ يجب علي </a:t>
            </a:r>
            <a:r>
              <a:rPr lang="ar-EG" sz="2200" dirty="0" smtClean="0">
                <a:latin typeface="Times New Roman"/>
                <a:ea typeface="Times New Roman"/>
              </a:rPr>
              <a:t>المعلم أن يتأكد </a:t>
            </a:r>
            <a:r>
              <a:rPr lang="ar-EG" sz="2200" dirty="0">
                <a:latin typeface="Times New Roman"/>
                <a:ea typeface="Times New Roman"/>
              </a:rPr>
              <a:t>من أن التلاميذ يقومون </a:t>
            </a:r>
            <a:endParaRPr lang="ar-EG" sz="22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200" dirty="0" smtClean="0">
                <a:latin typeface="Times New Roman"/>
                <a:ea typeface="Times New Roman"/>
              </a:rPr>
              <a:t>      بالعمل </a:t>
            </a:r>
            <a:r>
              <a:rPr lang="ar-EG" sz="2200" dirty="0">
                <a:latin typeface="Times New Roman"/>
                <a:ea typeface="Times New Roman"/>
              </a:rPr>
              <a:t>السليم ويلاحظون بموضوعية </a:t>
            </a:r>
            <a:r>
              <a:rPr lang="ar-EG" sz="2200" dirty="0" smtClean="0">
                <a:latin typeface="Times New Roman"/>
                <a:ea typeface="Times New Roman"/>
              </a:rPr>
              <a:t>ويسجلون </a:t>
            </a:r>
            <a:r>
              <a:rPr lang="ar-EG" sz="2200" dirty="0">
                <a:latin typeface="Times New Roman"/>
                <a:ea typeface="Times New Roman"/>
              </a:rPr>
              <a:t>ملاحظاتهم بدقة تامة ويستخدمون الأدوات والأجهزة </a:t>
            </a:r>
            <a:endParaRPr lang="ar-EG" sz="22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EG" sz="2200" dirty="0" smtClean="0">
                <a:latin typeface="Times New Roman"/>
                <a:ea typeface="Times New Roman"/>
              </a:rPr>
              <a:t>      بمهارة </a:t>
            </a:r>
            <a:r>
              <a:rPr lang="ar-EG" sz="2200" dirty="0">
                <a:latin typeface="Times New Roman"/>
                <a:ea typeface="Times New Roman"/>
              </a:rPr>
              <a:t>.</a:t>
            </a:r>
            <a:endParaRPr lang="en-US" sz="2200" dirty="0">
              <a:latin typeface="Times New Roman"/>
              <a:ea typeface="Times New Roman"/>
            </a:endParaRPr>
          </a:p>
          <a:p>
            <a:r>
              <a:rPr lang="ar-EG" sz="2200" dirty="0">
                <a:latin typeface="Times New Roman"/>
                <a:ea typeface="Times New Roman"/>
              </a:rPr>
              <a:t>5- مناقشة التلاميذ فيما يقومون به من نشاط ، وحثهم علي تقديم </a:t>
            </a:r>
            <a:r>
              <a:rPr lang="ar-EG" sz="2200" dirty="0" smtClean="0">
                <a:latin typeface="Times New Roman"/>
                <a:ea typeface="Times New Roman"/>
              </a:rPr>
              <a:t>المقترحات وتوجيه الأسئلة .</a:t>
            </a:r>
            <a:endParaRPr lang="en-US" sz="2200" dirty="0" smtClean="0">
              <a:latin typeface="Times New Roman"/>
              <a:ea typeface="Times New Roman"/>
            </a:endParaRPr>
          </a:p>
          <a:p>
            <a:r>
              <a:rPr lang="ar-EG" sz="2200" dirty="0" smtClean="0">
                <a:latin typeface="Times New Roman"/>
                <a:ea typeface="Times New Roman"/>
              </a:rPr>
              <a:t>6- </a:t>
            </a:r>
            <a:r>
              <a:rPr lang="ar-EG" sz="2200" dirty="0">
                <a:latin typeface="Times New Roman"/>
                <a:ea typeface="Times New Roman"/>
              </a:rPr>
              <a:t>تقويم تعلم التلاميذ بعد الانتهاء من النشاط للتأكد من مدي تحقيق أهدافه .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667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966</Words>
  <Application>Microsoft Office PowerPoint</Application>
  <PresentationFormat>عرض على الشاشة (3:4)‏</PresentationFormat>
  <Paragraphs>89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Calibri</vt:lpstr>
      <vt:lpstr>Constantia</vt:lpstr>
      <vt:lpstr>Majalla UI</vt:lpstr>
      <vt:lpstr>Times New Roman</vt:lpstr>
      <vt:lpstr>Traditional Arabic</vt:lpstr>
      <vt:lpstr>Wingdings 2</vt:lpstr>
      <vt:lpstr>تدفق</vt:lpstr>
      <vt:lpstr>محاضرة في الأنشطة التعليمية العلمية إعداد د. عواطف حسان عبد الحميد</vt:lpstr>
      <vt:lpstr> مفهوم النشاط التعليمي العلمي </vt:lpstr>
      <vt:lpstr>أهمية الأنشطة التعليمية العلمية</vt:lpstr>
      <vt:lpstr>اختيار الأنشطة التعليمية العلمية</vt:lpstr>
      <vt:lpstr>التخطيط للأنشطة التعليمية العلمية</vt:lpstr>
      <vt:lpstr>عوائق تنفيذ الأنشطة التعليمية العلمية </vt:lpstr>
      <vt:lpstr>أنواع الأنشطة التعليمية العلمية</vt:lpstr>
      <vt:lpstr>أولا: الأنشطة المعملية العلمية </vt:lpstr>
      <vt:lpstr>دور المعلم في الأنشطة المعملية</vt:lpstr>
      <vt:lpstr>متطلبات الأنشطة المعملية</vt:lpstr>
      <vt:lpstr>  أسئلة للتقويم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click</dc:creator>
  <cp:lastModifiedBy>Windows User</cp:lastModifiedBy>
  <cp:revision>32</cp:revision>
  <dcterms:created xsi:type="dcterms:W3CDTF">2020-11-04T18:59:36Z</dcterms:created>
  <dcterms:modified xsi:type="dcterms:W3CDTF">2021-05-11T11:25:19Z</dcterms:modified>
</cp:coreProperties>
</file>